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6" r:id="rId4"/>
    <p:sldId id="267" r:id="rId5"/>
    <p:sldId id="268" r:id="rId6"/>
    <p:sldId id="269" r:id="rId7"/>
    <p:sldId id="262" r:id="rId8"/>
    <p:sldId id="263" r:id="rId9"/>
    <p:sldId id="260" r:id="rId10"/>
    <p:sldId id="257" r:id="rId11"/>
    <p:sldId id="264" r:id="rId12"/>
    <p:sldId id="258" r:id="rId13"/>
    <p:sldId id="259" r:id="rId14"/>
    <p:sldId id="265" r:id="rId15"/>
    <p:sldId id="274" r:id="rId16"/>
    <p:sldId id="270" r:id="rId17"/>
    <p:sldId id="272" r:id="rId18"/>
    <p:sldId id="273" r:id="rId19"/>
    <p:sldId id="271" r:id="rId20"/>
    <p:sldId id="275" r:id="rId21"/>
    <p:sldId id="276" r:id="rId22"/>
    <p:sldId id="283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488FB2-E289-4B6A-B165-08FB597681EA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48B7E5-7BA8-453A-AE42-046FB8343D7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4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88D62C-0B41-45A7-9A30-D817FF5B962B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C0935E-2E77-44C2-A4EC-7ECB5135E26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4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4741B9-5240-4ED6-9ADC-D72048B45D1A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643360-6B40-4DA4-930E-6C972181DFB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6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79E7E5-8165-443F-9029-4263F7F17B11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70AC7D-1BCA-441C-BDE0-BA0D5F73EBF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3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7877BD-1E3B-46E4-A7B3-13AE3AAC7E89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C5769C-F4D7-42CF-8E1F-B88C45CB087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789941-758F-40E7-84E3-0319A5C8CE40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E6E707-AE97-405F-8596-D82EC1010DB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1C135A-9C65-49F6-B40D-6CFE3DED5C33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A514E9-7E71-46B4-A605-0F92EBEC595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6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701644-F5E4-4BEF-8E39-83D0FEA3ADE3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4E0792-A523-46E5-8370-D240D7CF22F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1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F90FAB-250E-4EBB-8B07-B8835C2A08C0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4E51EE-0B05-421D-8290-BBD23277659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2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4EF76F-2BAC-402F-9200-0CF7F9D5AB72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A89769-2BAB-4977-9750-0A4B6AC05B0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0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13D24-87BA-4178-B334-12E652C32EF5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2F248F-ABAC-4CE8-9707-F386DEA7B20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1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8D0ADAE-D523-497B-A7AA-488A91046B3A}" type="datetime1">
              <a:rPr lang="en-GB"/>
              <a:pPr lvl="0"/>
              <a:t>14/10/2014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2CAE45B-2AA4-468B-967E-59393F83402E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tif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12" Type="http://schemas.openxmlformats.org/officeDocument/2006/relationships/image" Target="../media/image85.jpg"/><Relationship Id="rId17" Type="http://schemas.openxmlformats.org/officeDocument/2006/relationships/image" Target="../media/image90.jpg"/><Relationship Id="rId2" Type="http://schemas.openxmlformats.org/officeDocument/2006/relationships/image" Target="../media/image75.jp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eg"/><Relationship Id="rId14" Type="http://schemas.openxmlformats.org/officeDocument/2006/relationships/image" Target="../media/image8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12" Type="http://schemas.openxmlformats.org/officeDocument/2006/relationships/image" Target="../media/image101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11" Type="http://schemas.openxmlformats.org/officeDocument/2006/relationships/image" Target="../media/image100.jpg"/><Relationship Id="rId5" Type="http://schemas.openxmlformats.org/officeDocument/2006/relationships/image" Target="../media/image94.jpeg"/><Relationship Id="rId10" Type="http://schemas.openxmlformats.org/officeDocument/2006/relationships/image" Target="../media/image99.jpg"/><Relationship Id="rId4" Type="http://schemas.openxmlformats.org/officeDocument/2006/relationships/image" Target="../media/image93.jpg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1719" y="16111"/>
            <a:ext cx="9144000" cy="5357105"/>
          </a:xfrm>
          <a:prstGeom prst="rect">
            <a:avLst/>
          </a:prstGeom>
          <a:solidFill>
            <a:srgbClr val="D9D9D9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439"/>
            <a:ext cx="9144000" cy="2853787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Programme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3" y="2578"/>
            <a:ext cx="9154432" cy="2562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3"/>
          <p:cNvSpPr txBox="1"/>
          <p:nvPr/>
        </p:nvSpPr>
        <p:spPr>
          <a:xfrm>
            <a:off x="1691680" y="84770"/>
            <a:ext cx="6497291" cy="24314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- </a:t>
            </a:r>
            <a:r>
              <a:rPr lang="en-GB" sz="4000" b="0" i="0" u="none" strike="noStrike" kern="1200" cap="none" spc="0" baseline="0" dirty="0" smtClean="0">
                <a:solidFill>
                  <a:srgbClr val="FF0000"/>
                </a:solidFill>
                <a:uFillTx/>
                <a:latin typeface="Calibri"/>
              </a:rPr>
              <a:t>Northumbria HG &amp; </a:t>
            </a:r>
            <a:r>
              <a:rPr lang="en-GB" sz="4000" b="0" i="0" u="none" strike="noStrike" kern="1200" cap="none" spc="0" baseline="0" dirty="0" err="1" smtClean="0">
                <a:solidFill>
                  <a:srgbClr val="FF0000"/>
                </a:solidFill>
                <a:uFillTx/>
                <a:latin typeface="Calibri"/>
              </a:rPr>
              <a:t>PGClub</a:t>
            </a:r>
            <a:r>
              <a:rPr lang="en-GB" sz="4000" b="0" i="0" u="none" strike="noStrike" kern="1200" cap="none" spc="0" baseline="0" dirty="0" smtClean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en-GB" sz="40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- </a:t>
            </a:r>
            <a:r>
              <a:rPr lang="en-GB" sz="28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                    </a:t>
            </a:r>
            <a:endParaRPr lang="en-GB" sz="2800" b="0" i="0" u="none" strike="noStrike" kern="1200" cap="none" spc="0" baseline="0" dirty="0" smtClean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dirty="0" smtClean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Calibri"/>
              </a:rPr>
              <a:t>                         </a:t>
            </a:r>
            <a:r>
              <a:rPr lang="en-GB" smtClean="0">
                <a:solidFill>
                  <a:srgbClr val="FF0000"/>
                </a:solidFill>
                <a:latin typeface="Calibri"/>
              </a:rPr>
              <a:t>4</a:t>
            </a:r>
            <a:r>
              <a:rPr lang="en-GB" b="0" i="0" u="none" strike="noStrike" kern="1200" cap="none" spc="0" baseline="30000" smtClean="0">
                <a:solidFill>
                  <a:srgbClr val="FF0000"/>
                </a:solidFill>
                <a:uFillTx/>
                <a:latin typeface="Calibri"/>
              </a:rPr>
              <a:t>th</a:t>
            </a:r>
            <a:r>
              <a:rPr lang="en-GB" b="0" i="0" u="none" strike="noStrike" kern="1200" cap="none" spc="0" baseline="0" smtClean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en-GB" b="0" i="0" u="none" strike="noStrike" kern="1200" cap="none" spc="0" baseline="0" smtClean="0">
                <a:solidFill>
                  <a:srgbClr val="FF0000"/>
                </a:solidFill>
                <a:uFillTx/>
                <a:latin typeface="Calibri"/>
              </a:rPr>
              <a:t>September 2013</a:t>
            </a:r>
            <a:endParaRPr lang="en-GB" b="0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7514776" y="2022835"/>
            <a:ext cx="1185199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Ed Cleasby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491883" y="2492892"/>
            <a:ext cx="1947328" cy="3693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   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PROGRAMME -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602421" y="2996952"/>
            <a:ext cx="6535379" cy="224676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Introduction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Defined Flying Challenges </a:t>
            </a:r>
            <a:r>
              <a:rPr lang="en-GB" sz="20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 the Lakes, Dales and Pennines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A 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personal insight into flying the Lake District </a:t>
            </a:r>
            <a:r>
              <a:rPr lang="en-GB" sz="20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(FH)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A 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personal insight into flying the Yorkshire </a:t>
            </a:r>
            <a:r>
              <a:rPr lang="en-GB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Dales </a:t>
            </a:r>
            <a:r>
              <a:rPr lang="en-GB" sz="20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(GOC)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3131840" y="5852009"/>
            <a:ext cx="3161318" cy="33855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1" u="none" strike="noStrike" kern="1200" cap="none" spc="0" baseline="0" dirty="0">
                <a:solidFill>
                  <a:srgbClr val="7030A0"/>
                </a:solidFill>
                <a:uFillTx/>
                <a:latin typeface="Calibri"/>
              </a:rPr>
              <a:t>Questions are welcome at any point</a:t>
            </a:r>
          </a:p>
        </p:txBody>
      </p:sp>
      <p:pic>
        <p:nvPicPr>
          <p:cNvPr id="10" name="Picture 2" descr="http://www.apcoaviation.com/images/parachute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82108" y="5795796"/>
            <a:ext cx="702688" cy="789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948260" y="6102915"/>
            <a:ext cx="1492072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www.xcflight.com</a:t>
            </a:r>
          </a:p>
        </p:txBody>
      </p:sp>
      <p:pic>
        <p:nvPicPr>
          <p:cNvPr id="1026" name="Picture 2" descr="https://encrypted-tbn0.gstatic.com/images?q=tbn:ANd9GcRmPoOKKsVOqdkMSpXY8I_nfk7d3rXj1EBb9ueitnsQJiAvvug7B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7" y="5503675"/>
            <a:ext cx="1008726" cy="94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6446834"/>
            <a:ext cx="2636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Supporting Newcastle </a:t>
            </a:r>
            <a:r>
              <a:rPr lang="en-GB" sz="1200" dirty="0" err="1" smtClean="0"/>
              <a:t>Utd</a:t>
            </a:r>
            <a:r>
              <a:rPr lang="en-GB" sz="1200" dirty="0" smtClean="0"/>
              <a:t> since August</a:t>
            </a:r>
            <a:endParaRPr lang="en-GB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9D9D9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rcRect l="9421" t="13349" r="28318" b="3640"/>
          <a:stretch>
            <a:fillRect/>
          </a:stretch>
        </p:blipFill>
        <p:spPr>
          <a:xfrm>
            <a:off x="323523" y="404667"/>
            <a:ext cx="8352925" cy="6120682"/>
          </a:xfrm>
          <a:prstGeom prst="rect">
            <a:avLst/>
          </a:prstGeom>
          <a:noFill/>
          <a:ln w="9528">
            <a:solidFill>
              <a:srgbClr val="002060"/>
            </a:solidFill>
            <a:prstDash val="solid"/>
          </a:ln>
        </p:spPr>
      </p:pic>
      <p:sp>
        <p:nvSpPr>
          <p:cNvPr id="4" name="TextBox 1"/>
          <p:cNvSpPr txBox="1"/>
          <p:nvPr/>
        </p:nvSpPr>
        <p:spPr>
          <a:xfrm>
            <a:off x="340952" y="476667"/>
            <a:ext cx="2736305" cy="800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Lake District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        (Topography)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6169" y="4221089"/>
            <a:ext cx="3332448" cy="203132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Size/shape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Height – never reaches 1000m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Complexity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Terrain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Near to sea on three sides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6169" y="41212"/>
            <a:ext cx="8757830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Most of Cumbria from 248 miles – 4/3/2013 </a:t>
            </a:r>
            <a:r>
              <a:rPr lang="en-GB" sz="1800" b="0" i="0" u="none" strike="noStrike" kern="1200" cap="none" spc="0" baseline="0" dirty="0">
                <a:solidFill>
                  <a:srgbClr val="7030A0"/>
                </a:solidFill>
                <a:uFillTx/>
                <a:latin typeface="Calibri"/>
              </a:rPr>
              <a:t>(</a:t>
            </a:r>
            <a:r>
              <a:rPr lang="en-GB" sz="1600" b="0" i="1" u="none" strike="noStrike" kern="0" cap="none" spc="0" baseline="0" dirty="0">
                <a:solidFill>
                  <a:srgbClr val="7030A0"/>
                </a:solidFill>
                <a:uFillTx/>
                <a:latin typeface="Calibri"/>
              </a:rPr>
              <a:t>Cumbrian </a:t>
            </a:r>
            <a:r>
              <a:rPr lang="en-GB" sz="1600" b="0" i="1" u="none" strike="noStrike" kern="0" cap="none" spc="0" baseline="0" dirty="0" smtClean="0">
                <a:solidFill>
                  <a:srgbClr val="7030A0"/>
                </a:solidFill>
                <a:uFillTx/>
                <a:latin typeface="Calibri"/>
              </a:rPr>
              <a:t>pilots </a:t>
            </a:r>
            <a:r>
              <a:rPr lang="en-GB" sz="1600" b="0" i="1" u="none" strike="noStrike" kern="0" cap="none" spc="0" baseline="0" dirty="0">
                <a:solidFill>
                  <a:srgbClr val="7030A0"/>
                </a:solidFill>
                <a:uFillTx/>
                <a:latin typeface="Calibri"/>
              </a:rPr>
              <a:t>makes extravagant claims)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370"/>
            <a:ext cx="9144000" cy="6460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1485" t="7176" r="19270" b="4167"/>
          <a:stretch>
            <a:fillRect/>
          </a:stretch>
        </p:blipFill>
        <p:spPr>
          <a:xfrm>
            <a:off x="340961" y="260649"/>
            <a:ext cx="8479505" cy="626469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4" name="Straight Connector 5"/>
          <p:cNvCxnSpPr/>
          <p:nvPr/>
        </p:nvCxnSpPr>
        <p:spPr>
          <a:xfrm flipV="1">
            <a:off x="2555775" y="2636910"/>
            <a:ext cx="2736305" cy="288036"/>
          </a:xfrm>
          <a:prstGeom prst="straightConnector1">
            <a:avLst/>
          </a:prstGeom>
          <a:noFill/>
          <a:ln w="28575">
            <a:solidFill>
              <a:srgbClr val="FFFF00"/>
            </a:solidFill>
            <a:prstDash val="solid"/>
          </a:ln>
        </p:spPr>
      </p:cxnSp>
      <p:sp>
        <p:nvSpPr>
          <p:cNvPr id="5" name="Right Arrow 7"/>
          <p:cNvSpPr/>
          <p:nvPr/>
        </p:nvSpPr>
        <p:spPr>
          <a:xfrm rot="18233568">
            <a:off x="5128773" y="5504193"/>
            <a:ext cx="1934797" cy="407410"/>
          </a:xfrm>
          <a:custGeom>
            <a:avLst>
              <a:gd name="f0" fmla="val 1932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ight Arrow 8"/>
          <p:cNvSpPr/>
          <p:nvPr/>
        </p:nvSpPr>
        <p:spPr>
          <a:xfrm rot="18847550">
            <a:off x="2787594" y="5319878"/>
            <a:ext cx="1666183" cy="347837"/>
          </a:xfrm>
          <a:custGeom>
            <a:avLst>
              <a:gd name="f0" fmla="val 1934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ight Arrow 9"/>
          <p:cNvSpPr/>
          <p:nvPr/>
        </p:nvSpPr>
        <p:spPr>
          <a:xfrm rot="1909221">
            <a:off x="2907946" y="1178903"/>
            <a:ext cx="1117168" cy="323843"/>
          </a:xfrm>
          <a:custGeom>
            <a:avLst>
              <a:gd name="f0" fmla="val 1915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ight Arrow 10"/>
          <p:cNvSpPr/>
          <p:nvPr/>
        </p:nvSpPr>
        <p:spPr>
          <a:xfrm rot="2435197">
            <a:off x="4497476" y="904250"/>
            <a:ext cx="1417100" cy="294930"/>
          </a:xfrm>
          <a:custGeom>
            <a:avLst>
              <a:gd name="f0" fmla="val 1935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ight Arrow 11"/>
          <p:cNvSpPr/>
          <p:nvPr/>
        </p:nvSpPr>
        <p:spPr>
          <a:xfrm rot="967829">
            <a:off x="5550024" y="670960"/>
            <a:ext cx="1417100" cy="235329"/>
          </a:xfrm>
          <a:custGeom>
            <a:avLst>
              <a:gd name="f0" fmla="val 1935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ight Arrow 12"/>
          <p:cNvSpPr/>
          <p:nvPr/>
        </p:nvSpPr>
        <p:spPr>
          <a:xfrm rot="967829">
            <a:off x="1219581" y="2366961"/>
            <a:ext cx="1417100" cy="294930"/>
          </a:xfrm>
          <a:custGeom>
            <a:avLst>
              <a:gd name="f0" fmla="val 1935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Right Arrow 13"/>
          <p:cNvSpPr/>
          <p:nvPr/>
        </p:nvSpPr>
        <p:spPr>
          <a:xfrm rot="21218598">
            <a:off x="1448592" y="4439869"/>
            <a:ext cx="1417100" cy="294930"/>
          </a:xfrm>
          <a:custGeom>
            <a:avLst>
              <a:gd name="f0" fmla="val 1935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Right Arrow 14"/>
          <p:cNvSpPr/>
          <p:nvPr/>
        </p:nvSpPr>
        <p:spPr>
          <a:xfrm rot="20215395">
            <a:off x="7126404" y="5346332"/>
            <a:ext cx="1417100" cy="294930"/>
          </a:xfrm>
          <a:custGeom>
            <a:avLst>
              <a:gd name="f0" fmla="val 1935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3" name="Straight Connector 24"/>
          <p:cNvCxnSpPr/>
          <p:nvPr/>
        </p:nvCxnSpPr>
        <p:spPr>
          <a:xfrm>
            <a:off x="5292080" y="2636910"/>
            <a:ext cx="2808315" cy="432054"/>
          </a:xfrm>
          <a:prstGeom prst="straightConnector1">
            <a:avLst/>
          </a:prstGeom>
          <a:noFill/>
          <a:ln w="28575">
            <a:solidFill>
              <a:srgbClr val="FFFF00"/>
            </a:solidFill>
            <a:prstDash val="solid"/>
          </a:ln>
        </p:spPr>
      </p:cxnSp>
      <p:sp>
        <p:nvSpPr>
          <p:cNvPr id="14" name="Oval 31"/>
          <p:cNvSpPr/>
          <p:nvPr/>
        </p:nvSpPr>
        <p:spPr>
          <a:xfrm rot="20661443">
            <a:off x="3447891" y="1637846"/>
            <a:ext cx="3901470" cy="209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25402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Oval 32"/>
          <p:cNvSpPr/>
          <p:nvPr/>
        </p:nvSpPr>
        <p:spPr>
          <a:xfrm rot="494382">
            <a:off x="5491721" y="2669591"/>
            <a:ext cx="3101754" cy="19872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Oval 33"/>
          <p:cNvSpPr/>
          <p:nvPr/>
        </p:nvSpPr>
        <p:spPr>
          <a:xfrm rot="3958290">
            <a:off x="3995111" y="2895434"/>
            <a:ext cx="1297213" cy="18222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25402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Right Arrow 34"/>
          <p:cNvSpPr/>
          <p:nvPr/>
        </p:nvSpPr>
        <p:spPr>
          <a:xfrm rot="18395830">
            <a:off x="6922857" y="3703984"/>
            <a:ext cx="1145276" cy="277739"/>
          </a:xfrm>
          <a:custGeom>
            <a:avLst>
              <a:gd name="f0" fmla="val 1898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Right Arrow 35"/>
          <p:cNvSpPr/>
          <p:nvPr/>
        </p:nvSpPr>
        <p:spPr>
          <a:xfrm rot="16562342">
            <a:off x="5340915" y="3766958"/>
            <a:ext cx="864994" cy="215121"/>
          </a:xfrm>
          <a:custGeom>
            <a:avLst>
              <a:gd name="f0" fmla="val 1891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340961" y="5693438"/>
            <a:ext cx="2736305" cy="800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Lake District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        (Meteorology)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322" t="23809" r="26063" b="17750"/>
          <a:stretch>
            <a:fillRect/>
          </a:stretch>
        </p:blipFill>
        <p:spPr>
          <a:xfrm>
            <a:off x="0" y="0"/>
            <a:ext cx="91591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6084170" y="116631"/>
            <a:ext cx="3107195" cy="292387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sng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Lift Lines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1" i="0" u="sng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Sea breeze influence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 err="1">
                <a:solidFill>
                  <a:srgbClr val="FFFF00"/>
                </a:solidFill>
                <a:uFillTx/>
                <a:latin typeface="Calibri"/>
              </a:rPr>
              <a:t>Airmass</a:t>
            </a:r>
            <a:endParaRPr lang="en-GB" sz="2400" b="0" i="0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Terrain/topography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Fixed/moving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Factors at work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520" y="260648"/>
            <a:ext cx="342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South Lakes/Dales SB convergence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522" t="23951" r="26091" b="17520"/>
          <a:stretch>
            <a:fillRect/>
          </a:stretch>
        </p:blipFill>
        <p:spPr>
          <a:xfrm>
            <a:off x="0" y="-17254"/>
            <a:ext cx="9144000" cy="7025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0152" y="616333"/>
            <a:ext cx="2607192" cy="181587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8EB4E3"/>
                </a:solidFill>
                <a:uFillTx/>
                <a:latin typeface="Calibri"/>
              </a:rPr>
              <a:t>Areas to avoid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sng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Over simplistic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reasoning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9802" y="0"/>
            <a:ext cx="9144000" cy="6813377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340952" y="260649"/>
            <a:ext cx="2934903" cy="800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Lake District </a:t>
            </a: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(Flying)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1" y="1223293"/>
            <a:ext cx="2943179" cy="923333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Link the ridge lines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Link the convergence lines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Link the known hotspots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8859" t="6619" r="41617" b="3783"/>
          <a:stretch>
            <a:fillRect/>
          </a:stretch>
        </p:blipFill>
        <p:spPr>
          <a:xfrm>
            <a:off x="4716017" y="188640"/>
            <a:ext cx="4327946" cy="64807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8"/>
          <p:cNvSpPr/>
          <p:nvPr/>
        </p:nvSpPr>
        <p:spPr>
          <a:xfrm>
            <a:off x="7020269" y="404667"/>
            <a:ext cx="360035" cy="33793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00">
              <a:alpha val="65000"/>
            </a:srgbClr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1" y="3284982"/>
            <a:ext cx="5151601" cy="33585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9"/>
          <p:cNvSpPr/>
          <p:nvPr/>
        </p:nvSpPr>
        <p:spPr>
          <a:xfrm>
            <a:off x="7092278" y="6305592"/>
            <a:ext cx="360035" cy="33793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00">
              <a:alpha val="62000"/>
            </a:srgbClr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467541" y="2265371"/>
            <a:ext cx="3517120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LCC – 2011: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Declared O &amp; R record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01" y="2923016"/>
            <a:ext cx="5151601" cy="3746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p"/>
      <p:bldP spid="6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424"/>
            <a:ext cx="9135916" cy="644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667"/>
            <a:ext cx="9144000" cy="645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67"/>
            <a:ext cx="9144000" cy="645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4667"/>
            <a:ext cx="9144000" cy="647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658"/>
            <a:ext cx="9144000" cy="645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4658"/>
            <a:ext cx="9144000" cy="645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0353"/>
            <a:ext cx="9144000" cy="645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4658"/>
            <a:ext cx="9144000" cy="645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93548"/>
            <a:ext cx="9144000" cy="645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73852"/>
            <a:ext cx="9144000" cy="650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73852"/>
            <a:ext cx="9144000" cy="650984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33807" y="0"/>
            <a:ext cx="6386471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Flying the route – </a:t>
            </a:r>
            <a:r>
              <a:rPr lang="en-GB" sz="2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photo set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639" y="0"/>
            <a:ext cx="9144000" cy="6902622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5"/>
            <a:ext cx="9129360" cy="62819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27157" y="33366"/>
            <a:ext cx="8407514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Lake District – </a:t>
            </a: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 selection of three mountain routes </a:t>
            </a:r>
            <a:endParaRPr lang="en-GB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4725143"/>
            <a:ext cx="3100721" cy="14773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Ennerdale/Wasdale/Eskdale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Screes to Keswick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Barton/High Street/Kendal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7" y="0"/>
            <a:ext cx="9144000" cy="68919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74495" y="2132856"/>
            <a:ext cx="1933544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B7DEE8"/>
                </a:solidFill>
                <a:uFillTx/>
                <a:latin typeface="Calibri"/>
              </a:rPr>
              <a:t>Barton to Kendal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12" y="2740273"/>
            <a:ext cx="3108347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Ennerdale/Wasdale/Eskdale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7435" y="4005062"/>
            <a:ext cx="2880323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Screes to Keswick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03" y="21561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2"/>
            <a:ext cx="9144000" cy="63517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33807" y="0"/>
            <a:ext cx="6386471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Ennerdale/Wasdale/Eskdale </a:t>
            </a:r>
            <a:r>
              <a:rPr lang="en-GB" sz="2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 ------------- route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" y="461662"/>
            <a:ext cx="9149303" cy="639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" y="465374"/>
            <a:ext cx="9138696" cy="63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" y="461662"/>
            <a:ext cx="9133392" cy="639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" y="469032"/>
            <a:ext cx="9138696" cy="634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" y="493593"/>
            <a:ext cx="9148434" cy="638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" y="469032"/>
            <a:ext cx="9138696" cy="641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3" y="407877"/>
            <a:ext cx="9138696" cy="645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3" y="407877"/>
            <a:ext cx="9133392" cy="64716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4"/>
          <p:cNvCxnSpPr/>
          <p:nvPr/>
        </p:nvCxnSpPr>
        <p:spPr>
          <a:xfrm flipV="1">
            <a:off x="1475658" y="2276874"/>
            <a:ext cx="5688629" cy="792090"/>
          </a:xfrm>
          <a:prstGeom prst="straightConnector1">
            <a:avLst/>
          </a:prstGeom>
          <a:noFill/>
          <a:ln w="28575">
            <a:solidFill>
              <a:srgbClr val="FFFF00"/>
            </a:solidFill>
            <a:custDash>
              <a:ds d="300000" sp="300000"/>
              <a:ds d="100000" sp="300000"/>
            </a:custDash>
          </a:ln>
        </p:spPr>
      </p:cxnSp>
      <p:cxnSp>
        <p:nvCxnSpPr>
          <p:cNvPr id="14" name="Straight Connector 17"/>
          <p:cNvCxnSpPr/>
          <p:nvPr/>
        </p:nvCxnSpPr>
        <p:spPr>
          <a:xfrm flipH="1">
            <a:off x="5303" y="3068964"/>
            <a:ext cx="1470355" cy="1152125"/>
          </a:xfrm>
          <a:prstGeom prst="straightConnector1">
            <a:avLst/>
          </a:prstGeom>
          <a:noFill/>
          <a:ln w="28575">
            <a:solidFill>
              <a:srgbClr val="FFFF00"/>
            </a:solidFill>
            <a:custDash>
              <a:ds d="300000" sp="300000"/>
              <a:ds d="100000" sp="300000"/>
            </a:custDash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76"/>
            <a:ext cx="9144000" cy="630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76"/>
            <a:ext cx="9144000" cy="630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76"/>
            <a:ext cx="9144000" cy="63093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3"/>
          <p:cNvSpPr txBox="1"/>
          <p:nvPr/>
        </p:nvSpPr>
        <p:spPr>
          <a:xfrm>
            <a:off x="633807" y="0"/>
            <a:ext cx="6386471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Screes/Scafell/Keswick </a:t>
            </a:r>
            <a:r>
              <a:rPr lang="en-GB" sz="2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 ------------- route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1767"/>
            <a:ext cx="9144000" cy="632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1767"/>
            <a:ext cx="9144000" cy="630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7094"/>
            <a:ext cx="9144000" cy="6310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094"/>
            <a:ext cx="9144000" cy="631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4" y="551776"/>
            <a:ext cx="9136346" cy="630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16" y="551776"/>
            <a:ext cx="9145316" cy="630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16" y="551776"/>
            <a:ext cx="9145316" cy="63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840" y="568116"/>
            <a:ext cx="9172840" cy="630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7094"/>
            <a:ext cx="9101945" cy="6310896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2967" y="568263"/>
            <a:ext cx="9176957" cy="63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2967" y="551776"/>
            <a:ext cx="9209036" cy="630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480" y="461662"/>
            <a:ext cx="9148480" cy="642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8840" y="0"/>
            <a:ext cx="9204909" cy="687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21"/>
          <p:cNvSpPr txBox="1"/>
          <p:nvPr/>
        </p:nvSpPr>
        <p:spPr>
          <a:xfrm>
            <a:off x="467541" y="547094"/>
            <a:ext cx="208448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Route end (Keswick)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2" y="10635"/>
            <a:ext cx="9156582" cy="6847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899595" y="188640"/>
            <a:ext cx="7772400" cy="864098"/>
          </a:xfrm>
        </p:spPr>
        <p:txBody>
          <a:bodyPr/>
          <a:lstStyle/>
          <a:p>
            <a:pPr lvl="0"/>
            <a:r>
              <a:rPr lang="en-GB" sz="4000">
                <a:solidFill>
                  <a:srgbClr val="F79646"/>
                </a:solidFill>
              </a:rPr>
              <a:t>Flying Heaven v God’s Own Country</a:t>
            </a:r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1547667" y="980730"/>
            <a:ext cx="6400800" cy="694925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GB" sz="2400" i="1">
                <a:solidFill>
                  <a:srgbClr val="B9CDE5"/>
                </a:solidFill>
              </a:rPr>
              <a:t>(Yet another comparison site)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721227"/>
            <a:ext cx="3683898" cy="20721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8"/>
          <p:cNvSpPr txBox="1"/>
          <p:nvPr/>
        </p:nvSpPr>
        <p:spPr>
          <a:xfrm>
            <a:off x="3563888" y="3212976"/>
            <a:ext cx="2232251" cy="13234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Calibri"/>
              </a:rPr>
              <a:t>A </a:t>
            </a:r>
            <a:r>
              <a:rPr lang="en-GB" sz="20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personal insight into flying the Lake District and the Yorkshire Dales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658" y="1628802"/>
            <a:ext cx="6624736" cy="138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Topography        </a:t>
            </a: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-  physical character of the area</a:t>
            </a:r>
            <a:endParaRPr lang="en-GB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Meteorology      </a:t>
            </a: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-  weather influences and patterns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Flying the area   </a:t>
            </a: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-  lesser known </a:t>
            </a:r>
            <a:r>
              <a:rPr lang="en-GB" dirty="0" smtClean="0">
                <a:solidFill>
                  <a:srgbClr val="FFFFFF"/>
                </a:solidFill>
                <a:latin typeface="Calibri"/>
              </a:rPr>
              <a:t>place</a:t>
            </a:r>
            <a:r>
              <a:rPr lang="en-GB" sz="1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s/sites/routes </a:t>
            </a:r>
            <a:endParaRPr lang="en-GB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27221"/>
            <a:ext cx="3672408" cy="206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1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807" y="133145"/>
            <a:ext cx="6386471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Barton Fell/High Street/Kendal </a:t>
            </a:r>
            <a:r>
              <a:rPr lang="en-GB" sz="24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 ------------- route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5"/>
            <a:ext cx="9144000" cy="62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685"/>
            <a:ext cx="9144000" cy="62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685"/>
            <a:ext cx="9148361" cy="619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" y="620685"/>
            <a:ext cx="9139638" cy="62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9711"/>
            <a:ext cx="9144000" cy="627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" y="574499"/>
            <a:ext cx="9139638" cy="62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1" y="574499"/>
            <a:ext cx="9139638" cy="62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1" y="574499"/>
            <a:ext cx="9139638" cy="62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1" y="574499"/>
            <a:ext cx="9139638" cy="62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1" y="582710"/>
            <a:ext cx="9139638" cy="627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" y="582710"/>
            <a:ext cx="9139638" cy="627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589" y="574499"/>
            <a:ext cx="9151589" cy="62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48A54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6"/>
          <p:cNvSpPr txBox="1"/>
          <p:nvPr/>
        </p:nvSpPr>
        <p:spPr>
          <a:xfrm>
            <a:off x="611559" y="5550"/>
            <a:ext cx="4248476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 personal insight into flying the Yorkshire Dales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611559" y="5373215"/>
            <a:ext cx="2932599" cy="12003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Topography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Flying conditions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Some typical routes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430" t="10244" r="6704" b="3659"/>
          <a:stretch>
            <a:fillRect/>
          </a:stretch>
        </p:blipFill>
        <p:spPr>
          <a:xfrm>
            <a:off x="0" y="764704"/>
            <a:ext cx="9144000" cy="6093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1" y="188640"/>
            <a:ext cx="2479971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Yorkshire Dales - general</a:t>
            </a:r>
          </a:p>
        </p:txBody>
      </p:sp>
      <p:sp>
        <p:nvSpPr>
          <p:cNvPr id="4" name="Down Arrow 3"/>
          <p:cNvSpPr/>
          <p:nvPr/>
        </p:nvSpPr>
        <p:spPr>
          <a:xfrm rot="3126390">
            <a:off x="7226815" y="1711145"/>
            <a:ext cx="360035" cy="1429444"/>
          </a:xfrm>
          <a:custGeom>
            <a:avLst>
              <a:gd name="f0" fmla="val 1888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val f7"/>
              <a:gd name="f15" fmla="val f8"/>
              <a:gd name="f16" fmla="pin 0 f1 10800"/>
              <a:gd name="f17" fmla="pin 0 f0 216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1"/>
              <a:gd name="f29" fmla="+- 21600 0 f22"/>
              <a:gd name="f30" fmla="*/ f21 f12 1"/>
              <a:gd name="f31" fmla="*/ f22 f13 1"/>
              <a:gd name="f32" fmla="+- f25 0 f3"/>
              <a:gd name="f33" fmla="+- f26 0 f3"/>
              <a:gd name="f34" fmla="*/ 0 f27 1"/>
              <a:gd name="f35" fmla="*/ 21600 f27 1"/>
              <a:gd name="f36" fmla="*/ f29 f21 1"/>
              <a:gd name="f37" fmla="*/ f28 f12 1"/>
              <a:gd name="f38" fmla="*/ f36 1 10800"/>
              <a:gd name="f39" fmla="*/ f34 1 f27"/>
              <a:gd name="f40" fmla="*/ f35 1 f27"/>
              <a:gd name="f41" fmla="+- f22 f38 0"/>
              <a:gd name="f42" fmla="*/ f39 f13 1"/>
              <a:gd name="f43" fmla="*/ f39 f12 1"/>
              <a:gd name="f44" fmla="*/ f40 f12 1"/>
              <a:gd name="f45" fmla="*/ f41 f13 1"/>
            </a:gdLst>
            <a:ahLst>
              <a:ahXY gdRefX="f1" minX="f7" maxX="f9" gdRefY="f0" minY="f7" maxY="f8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3" y="f31"/>
              </a:cxn>
              <a:cxn ang="f33">
                <a:pos x="f44" y="f31"/>
              </a:cxn>
            </a:cxnLst>
            <a:rect l="f30" t="f42" r="f37" b="f45"/>
            <a:pathLst>
              <a:path w="21600" h="21600">
                <a:moveTo>
                  <a:pt x="f21" y="f7"/>
                </a:moveTo>
                <a:lnTo>
                  <a:pt x="f21" y="f22"/>
                </a:lnTo>
                <a:lnTo>
                  <a:pt x="f7" y="f22"/>
                </a:lnTo>
                <a:lnTo>
                  <a:pt x="f9" y="f8"/>
                </a:lnTo>
                <a:lnTo>
                  <a:pt x="f8" y="f22"/>
                </a:lnTo>
                <a:lnTo>
                  <a:pt x="f28" y="f22"/>
                </a:lnTo>
                <a:lnTo>
                  <a:pt x="f28" y="f7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Down Arrow 4"/>
          <p:cNvSpPr/>
          <p:nvPr/>
        </p:nvSpPr>
        <p:spPr>
          <a:xfrm rot="5753207">
            <a:off x="8234565" y="4951503"/>
            <a:ext cx="360035" cy="1429444"/>
          </a:xfrm>
          <a:custGeom>
            <a:avLst>
              <a:gd name="f0" fmla="val 1888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val f7"/>
              <a:gd name="f15" fmla="val f8"/>
              <a:gd name="f16" fmla="pin 0 f1 10800"/>
              <a:gd name="f17" fmla="pin 0 f0 216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1"/>
              <a:gd name="f29" fmla="+- 21600 0 f22"/>
              <a:gd name="f30" fmla="*/ f21 f12 1"/>
              <a:gd name="f31" fmla="*/ f22 f13 1"/>
              <a:gd name="f32" fmla="+- f25 0 f3"/>
              <a:gd name="f33" fmla="+- f26 0 f3"/>
              <a:gd name="f34" fmla="*/ 0 f27 1"/>
              <a:gd name="f35" fmla="*/ 21600 f27 1"/>
              <a:gd name="f36" fmla="*/ f29 f21 1"/>
              <a:gd name="f37" fmla="*/ f28 f12 1"/>
              <a:gd name="f38" fmla="*/ f36 1 10800"/>
              <a:gd name="f39" fmla="*/ f34 1 f27"/>
              <a:gd name="f40" fmla="*/ f35 1 f27"/>
              <a:gd name="f41" fmla="+- f22 f38 0"/>
              <a:gd name="f42" fmla="*/ f39 f13 1"/>
              <a:gd name="f43" fmla="*/ f39 f12 1"/>
              <a:gd name="f44" fmla="*/ f40 f12 1"/>
              <a:gd name="f45" fmla="*/ f41 f13 1"/>
            </a:gdLst>
            <a:ahLst>
              <a:ahXY gdRefX="f1" minX="f7" maxX="f9" gdRefY="f0" minY="f7" maxY="f8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3" y="f31"/>
              </a:cxn>
              <a:cxn ang="f33">
                <a:pos x="f44" y="f31"/>
              </a:cxn>
            </a:cxnLst>
            <a:rect l="f30" t="f42" r="f37" b="f45"/>
            <a:pathLst>
              <a:path w="21600" h="21600">
                <a:moveTo>
                  <a:pt x="f21" y="f7"/>
                </a:moveTo>
                <a:lnTo>
                  <a:pt x="f21" y="f22"/>
                </a:lnTo>
                <a:lnTo>
                  <a:pt x="f7" y="f22"/>
                </a:lnTo>
                <a:lnTo>
                  <a:pt x="f9" y="f8"/>
                </a:lnTo>
                <a:lnTo>
                  <a:pt x="f8" y="f22"/>
                </a:lnTo>
                <a:lnTo>
                  <a:pt x="f28" y="f22"/>
                </a:lnTo>
                <a:lnTo>
                  <a:pt x="f28" y="f7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Down Arrow 5"/>
          <p:cNvSpPr/>
          <p:nvPr/>
        </p:nvSpPr>
        <p:spPr>
          <a:xfrm rot="14370297">
            <a:off x="1282765" y="5392335"/>
            <a:ext cx="360035" cy="1429444"/>
          </a:xfrm>
          <a:custGeom>
            <a:avLst>
              <a:gd name="f0" fmla="val 1888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val f7"/>
              <a:gd name="f15" fmla="val f8"/>
              <a:gd name="f16" fmla="pin 0 f1 10800"/>
              <a:gd name="f17" fmla="pin 0 f0 216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1"/>
              <a:gd name="f29" fmla="+- 21600 0 f22"/>
              <a:gd name="f30" fmla="*/ f21 f12 1"/>
              <a:gd name="f31" fmla="*/ f22 f13 1"/>
              <a:gd name="f32" fmla="+- f25 0 f3"/>
              <a:gd name="f33" fmla="+- f26 0 f3"/>
              <a:gd name="f34" fmla="*/ 0 f27 1"/>
              <a:gd name="f35" fmla="*/ 21600 f27 1"/>
              <a:gd name="f36" fmla="*/ f29 f21 1"/>
              <a:gd name="f37" fmla="*/ f28 f12 1"/>
              <a:gd name="f38" fmla="*/ f36 1 10800"/>
              <a:gd name="f39" fmla="*/ f34 1 f27"/>
              <a:gd name="f40" fmla="*/ f35 1 f27"/>
              <a:gd name="f41" fmla="+- f22 f38 0"/>
              <a:gd name="f42" fmla="*/ f39 f13 1"/>
              <a:gd name="f43" fmla="*/ f39 f12 1"/>
              <a:gd name="f44" fmla="*/ f40 f12 1"/>
              <a:gd name="f45" fmla="*/ f41 f13 1"/>
            </a:gdLst>
            <a:ahLst>
              <a:ahXY gdRefX="f1" minX="f7" maxX="f9" gdRefY="f0" minY="f7" maxY="f8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3" y="f31"/>
              </a:cxn>
              <a:cxn ang="f33">
                <a:pos x="f44" y="f31"/>
              </a:cxn>
            </a:cxnLst>
            <a:rect l="f30" t="f42" r="f37" b="f45"/>
            <a:pathLst>
              <a:path w="21600" h="21600">
                <a:moveTo>
                  <a:pt x="f21" y="f7"/>
                </a:moveTo>
                <a:lnTo>
                  <a:pt x="f21" y="f22"/>
                </a:lnTo>
                <a:lnTo>
                  <a:pt x="f7" y="f22"/>
                </a:lnTo>
                <a:lnTo>
                  <a:pt x="f9" y="f8"/>
                </a:lnTo>
                <a:lnTo>
                  <a:pt x="f8" y="f22"/>
                </a:lnTo>
                <a:lnTo>
                  <a:pt x="f28" y="f22"/>
                </a:lnTo>
                <a:lnTo>
                  <a:pt x="f28" y="f7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Down Arrow 6"/>
          <p:cNvSpPr/>
          <p:nvPr/>
        </p:nvSpPr>
        <p:spPr>
          <a:xfrm rot="18568955">
            <a:off x="1527515" y="715390"/>
            <a:ext cx="360035" cy="1429444"/>
          </a:xfrm>
          <a:custGeom>
            <a:avLst>
              <a:gd name="f0" fmla="val 1888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val f7"/>
              <a:gd name="f15" fmla="val f8"/>
              <a:gd name="f16" fmla="pin 0 f1 10800"/>
              <a:gd name="f17" fmla="pin 0 f0 216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1"/>
              <a:gd name="f29" fmla="+- 21600 0 f22"/>
              <a:gd name="f30" fmla="*/ f21 f12 1"/>
              <a:gd name="f31" fmla="*/ f22 f13 1"/>
              <a:gd name="f32" fmla="+- f25 0 f3"/>
              <a:gd name="f33" fmla="+- f26 0 f3"/>
              <a:gd name="f34" fmla="*/ 0 f27 1"/>
              <a:gd name="f35" fmla="*/ 21600 f27 1"/>
              <a:gd name="f36" fmla="*/ f29 f21 1"/>
              <a:gd name="f37" fmla="*/ f28 f12 1"/>
              <a:gd name="f38" fmla="*/ f36 1 10800"/>
              <a:gd name="f39" fmla="*/ f34 1 f27"/>
              <a:gd name="f40" fmla="*/ f35 1 f27"/>
              <a:gd name="f41" fmla="+- f22 f38 0"/>
              <a:gd name="f42" fmla="*/ f39 f13 1"/>
              <a:gd name="f43" fmla="*/ f39 f12 1"/>
              <a:gd name="f44" fmla="*/ f40 f12 1"/>
              <a:gd name="f45" fmla="*/ f41 f13 1"/>
            </a:gdLst>
            <a:ahLst>
              <a:ahXY gdRefX="f1" minX="f7" maxX="f9" gdRefY="f0" minY="f7" maxY="f8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3" y="f31"/>
              </a:cxn>
              <a:cxn ang="f33">
                <a:pos x="f44" y="f31"/>
              </a:cxn>
            </a:cxnLst>
            <a:rect l="f30" t="f42" r="f37" b="f45"/>
            <a:pathLst>
              <a:path w="21600" h="21600">
                <a:moveTo>
                  <a:pt x="f21" y="f7"/>
                </a:moveTo>
                <a:lnTo>
                  <a:pt x="f21" y="f22"/>
                </a:lnTo>
                <a:lnTo>
                  <a:pt x="f7" y="f22"/>
                </a:lnTo>
                <a:lnTo>
                  <a:pt x="f9" y="f8"/>
                </a:lnTo>
                <a:lnTo>
                  <a:pt x="f8" y="f22"/>
                </a:lnTo>
                <a:lnTo>
                  <a:pt x="f28" y="f22"/>
                </a:lnTo>
                <a:lnTo>
                  <a:pt x="f28" y="f7"/>
                </a:lnTo>
                <a:close/>
              </a:path>
            </a:pathLst>
          </a:custGeom>
          <a:solidFill>
            <a:srgbClr val="00B0F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48A54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9398" t="10740" r="15690" b="42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340952" y="260649"/>
            <a:ext cx="3150930" cy="800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Yorkshire Dales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        (Topography)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652116" y="4725143"/>
            <a:ext cx="3421383" cy="203132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Size/shape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Height – max. 720m </a:t>
            </a: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approx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Complexity - orientation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Terrain – dark broad moors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Sea influences </a:t>
            </a:r>
            <a:r>
              <a:rPr lang="en-GB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to east and west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6" name="Straight Arrow Connector 6"/>
          <p:cNvCxnSpPr/>
          <p:nvPr/>
        </p:nvCxnSpPr>
        <p:spPr>
          <a:xfrm flipV="1">
            <a:off x="539549" y="5589240"/>
            <a:ext cx="864099" cy="864099"/>
          </a:xfrm>
          <a:prstGeom prst="straightConnector1">
            <a:avLst/>
          </a:prstGeom>
          <a:noFill/>
          <a:ln w="57150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7" name="Straight Arrow Connector 8"/>
          <p:cNvCxnSpPr/>
          <p:nvPr/>
        </p:nvCxnSpPr>
        <p:spPr>
          <a:xfrm flipV="1">
            <a:off x="1916417" y="6363798"/>
            <a:ext cx="783376" cy="392666"/>
          </a:xfrm>
          <a:prstGeom prst="straightConnector1">
            <a:avLst/>
          </a:prstGeom>
          <a:noFill/>
          <a:ln w="57150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8" name="Straight Arrow Connector 10"/>
          <p:cNvCxnSpPr/>
          <p:nvPr/>
        </p:nvCxnSpPr>
        <p:spPr>
          <a:xfrm flipV="1">
            <a:off x="35497" y="4869161"/>
            <a:ext cx="576062" cy="792090"/>
          </a:xfrm>
          <a:prstGeom prst="straightConnector1">
            <a:avLst/>
          </a:prstGeom>
          <a:noFill/>
          <a:ln w="57150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9" name="Straight Arrow Connector 12"/>
          <p:cNvCxnSpPr/>
          <p:nvPr/>
        </p:nvCxnSpPr>
        <p:spPr>
          <a:xfrm flipV="1">
            <a:off x="107506" y="4293098"/>
            <a:ext cx="360035" cy="288027"/>
          </a:xfrm>
          <a:prstGeom prst="straightConnector1">
            <a:avLst/>
          </a:prstGeom>
          <a:noFill/>
          <a:ln w="57150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11" name="Straight Arrow Connector 16"/>
          <p:cNvCxnSpPr/>
          <p:nvPr/>
        </p:nvCxnSpPr>
        <p:spPr>
          <a:xfrm flipH="1">
            <a:off x="4716017" y="3068964"/>
            <a:ext cx="1944216" cy="0"/>
          </a:xfrm>
          <a:prstGeom prst="straightConnector1">
            <a:avLst/>
          </a:prstGeom>
          <a:noFill/>
          <a:ln w="57150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12" name="Straight Arrow Connector 18"/>
          <p:cNvCxnSpPr/>
          <p:nvPr/>
        </p:nvCxnSpPr>
        <p:spPr>
          <a:xfrm flipH="1">
            <a:off x="6444206" y="1268757"/>
            <a:ext cx="2016225" cy="504063"/>
          </a:xfrm>
          <a:prstGeom prst="straightConnector1">
            <a:avLst/>
          </a:prstGeom>
          <a:noFill/>
          <a:ln w="57150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13" name="Straight Arrow Connector 20"/>
          <p:cNvCxnSpPr/>
          <p:nvPr/>
        </p:nvCxnSpPr>
        <p:spPr>
          <a:xfrm flipV="1">
            <a:off x="0" y="2780928"/>
            <a:ext cx="683568" cy="72009"/>
          </a:xfrm>
          <a:prstGeom prst="straightConnector1">
            <a:avLst/>
          </a:prstGeom>
          <a:noFill/>
          <a:ln w="57150">
            <a:solidFill>
              <a:srgbClr val="4A7EBB"/>
            </a:solidFill>
            <a:prstDash val="solid"/>
            <a:tailEnd type="arrow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398" t="10740" r="15690" b="4296"/>
          <a:stretch>
            <a:fillRect/>
          </a:stretch>
        </p:blipFill>
        <p:spPr>
          <a:xfrm>
            <a:off x="-22603" y="10265"/>
            <a:ext cx="91666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145828" y="188640"/>
            <a:ext cx="3150930" cy="800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Yorkshire Dales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        (Flying Conditions)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0953" y="3001920"/>
            <a:ext cx="4628125" cy="175432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Less affected by sea breeze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Prone to wave – especially in north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through E to SE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Powerful convection lines along high ground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Less explored/developed than Lakes (?)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Good routes out in most directions</a:t>
            </a:r>
          </a:p>
        </p:txBody>
      </p:sp>
      <p:sp>
        <p:nvSpPr>
          <p:cNvPr id="5" name="Oval 4"/>
          <p:cNvSpPr/>
          <p:nvPr/>
        </p:nvSpPr>
        <p:spPr>
          <a:xfrm rot="570047">
            <a:off x="2731193" y="2194258"/>
            <a:ext cx="3384377" cy="2755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 rot="5242564">
            <a:off x="2527150" y="1068981"/>
            <a:ext cx="2382834" cy="2755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 rot="2272110">
            <a:off x="2731192" y="4637671"/>
            <a:ext cx="3384377" cy="2755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 rot="2013832">
            <a:off x="-131430" y="5285359"/>
            <a:ext cx="4454024" cy="2755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Wave 8"/>
          <p:cNvSpPr/>
          <p:nvPr/>
        </p:nvSpPr>
        <p:spPr>
          <a:xfrm rot="1822998">
            <a:off x="496022" y="3544310"/>
            <a:ext cx="216024" cy="34977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Wave 9"/>
          <p:cNvSpPr/>
          <p:nvPr/>
        </p:nvSpPr>
        <p:spPr>
          <a:xfrm rot="1822998">
            <a:off x="3370378" y="3233764"/>
            <a:ext cx="216024" cy="34977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Wave 10"/>
          <p:cNvSpPr/>
          <p:nvPr/>
        </p:nvSpPr>
        <p:spPr>
          <a:xfrm rot="1822998">
            <a:off x="1091722" y="4323708"/>
            <a:ext cx="216024" cy="34977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Wave 11"/>
          <p:cNvSpPr/>
          <p:nvPr/>
        </p:nvSpPr>
        <p:spPr>
          <a:xfrm rot="1822998">
            <a:off x="2894954" y="3544310"/>
            <a:ext cx="216024" cy="34977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Wave 12"/>
          <p:cNvSpPr/>
          <p:nvPr/>
        </p:nvSpPr>
        <p:spPr>
          <a:xfrm rot="1822998">
            <a:off x="3973546" y="3136754"/>
            <a:ext cx="216024" cy="34977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Wave 13"/>
          <p:cNvSpPr/>
          <p:nvPr/>
        </p:nvSpPr>
        <p:spPr>
          <a:xfrm rot="7357529">
            <a:off x="3791914" y="5619852"/>
            <a:ext cx="216024" cy="34977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Wave 14"/>
          <p:cNvSpPr/>
          <p:nvPr/>
        </p:nvSpPr>
        <p:spPr>
          <a:xfrm rot="8564575">
            <a:off x="2053332" y="4899772"/>
            <a:ext cx="216024" cy="34977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3" y="11706"/>
            <a:ext cx="9209131" cy="6846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4" y="0"/>
            <a:ext cx="9229499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5" y="-1"/>
            <a:ext cx="9261683" cy="6868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018"/>
            <a:ext cx="9144000" cy="350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6990"/>
            <a:ext cx="9144000" cy="350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3868" t="30692" r="12265"/>
          <a:stretch>
            <a:fillRect/>
          </a:stretch>
        </p:blipFill>
        <p:spPr>
          <a:xfrm>
            <a:off x="0" y="2576550"/>
            <a:ext cx="6084170" cy="42814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1348456"/>
            <a:ext cx="5366394" cy="40011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50" baseline="0">
                <a:solidFill>
                  <a:srgbClr val="000000"/>
                </a:solidFill>
                <a:effectLst>
                  <a:outerShdw blurRad="152400" dist="50804" dir="5400000">
                    <a:srgbClr val="000000"/>
                  </a:outerShdw>
                </a:effectLst>
                <a:uFillTx/>
                <a:latin typeface="Calibri"/>
              </a:rPr>
              <a:t>Powerful lift</a:t>
            </a:r>
          </a:p>
        </p:txBody>
      </p:sp>
      <p:sp>
        <p:nvSpPr>
          <p:cNvPr id="6" name="Rectangle 6"/>
          <p:cNvSpPr/>
          <p:nvPr/>
        </p:nvSpPr>
        <p:spPr>
          <a:xfrm>
            <a:off x="4355973" y="1406429"/>
            <a:ext cx="5366394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50" baseline="0">
                <a:solidFill>
                  <a:srgbClr val="000000"/>
                </a:solidFill>
                <a:effectLst>
                  <a:outerShdw blurRad="152400" dist="50804" dir="5400000">
                    <a:srgbClr val="000000"/>
                  </a:outerShdw>
                </a:effectLst>
                <a:uFillTx/>
                <a:latin typeface="Calibri"/>
              </a:rPr>
              <a:t>Powerful lift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862" t="11358" r="14438" b="4691"/>
          <a:stretch>
            <a:fillRect/>
          </a:stretch>
        </p:blipFill>
        <p:spPr>
          <a:xfrm>
            <a:off x="0" y="-9665"/>
            <a:ext cx="917786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5"/>
          <p:cNvCxnSpPr/>
          <p:nvPr/>
        </p:nvCxnSpPr>
        <p:spPr>
          <a:xfrm>
            <a:off x="4932035" y="4365107"/>
            <a:ext cx="3528396" cy="2448270"/>
          </a:xfrm>
          <a:prstGeom prst="straightConnector1">
            <a:avLst/>
          </a:prstGeom>
          <a:noFill/>
          <a:ln w="28575">
            <a:solidFill>
              <a:srgbClr val="984807"/>
            </a:solidFill>
            <a:custDash>
              <a:ds d="100000" sp="100000"/>
            </a:custDash>
          </a:ln>
        </p:spPr>
      </p:cxnSp>
      <p:cxnSp>
        <p:nvCxnSpPr>
          <p:cNvPr id="4" name="Straight Connector 7"/>
          <p:cNvCxnSpPr/>
          <p:nvPr/>
        </p:nvCxnSpPr>
        <p:spPr>
          <a:xfrm flipH="1" flipV="1">
            <a:off x="4427981" y="1988838"/>
            <a:ext cx="2664297" cy="3384377"/>
          </a:xfrm>
          <a:prstGeom prst="straightConnector1">
            <a:avLst/>
          </a:prstGeom>
          <a:noFill/>
          <a:ln w="28575">
            <a:solidFill>
              <a:srgbClr val="002060"/>
            </a:solidFill>
            <a:custDash>
              <a:ds d="100000" sp="100000"/>
            </a:custDash>
          </a:ln>
        </p:spPr>
      </p:cxnSp>
      <p:cxnSp>
        <p:nvCxnSpPr>
          <p:cNvPr id="5" name="Straight Connector 9"/>
          <p:cNvCxnSpPr/>
          <p:nvPr/>
        </p:nvCxnSpPr>
        <p:spPr>
          <a:xfrm flipH="1" flipV="1">
            <a:off x="6732242" y="2204865"/>
            <a:ext cx="144018" cy="2808314"/>
          </a:xfrm>
          <a:prstGeom prst="straightConnector1">
            <a:avLst/>
          </a:prstGeom>
          <a:noFill/>
          <a:ln w="28575">
            <a:solidFill>
              <a:srgbClr val="FF0000"/>
            </a:solidFill>
            <a:custDash>
              <a:ds d="100000" sp="100000"/>
            </a:custDash>
          </a:ln>
        </p:spPr>
      </p:cxnSp>
      <p:cxnSp>
        <p:nvCxnSpPr>
          <p:cNvPr id="6" name="Straight Connector 16"/>
          <p:cNvCxnSpPr/>
          <p:nvPr/>
        </p:nvCxnSpPr>
        <p:spPr>
          <a:xfrm flipH="1" flipV="1">
            <a:off x="5292080" y="116631"/>
            <a:ext cx="1440162" cy="2088234"/>
          </a:xfrm>
          <a:prstGeom prst="straightConnector1">
            <a:avLst/>
          </a:prstGeom>
          <a:noFill/>
          <a:ln w="28575">
            <a:solidFill>
              <a:srgbClr val="FF0000"/>
            </a:solidFill>
            <a:custDash>
              <a:ds d="100000" sp="100000"/>
            </a:custDash>
          </a:ln>
        </p:spPr>
      </p:cxnSp>
      <p:cxnSp>
        <p:nvCxnSpPr>
          <p:cNvPr id="7" name="Straight Connector 21"/>
          <p:cNvCxnSpPr/>
          <p:nvPr/>
        </p:nvCxnSpPr>
        <p:spPr>
          <a:xfrm flipH="1" flipV="1">
            <a:off x="3131838" y="3356990"/>
            <a:ext cx="1800197" cy="1008117"/>
          </a:xfrm>
          <a:prstGeom prst="straightConnector1">
            <a:avLst/>
          </a:prstGeom>
          <a:noFill/>
          <a:ln w="28575">
            <a:solidFill>
              <a:srgbClr val="984807"/>
            </a:solidFill>
            <a:custDash>
              <a:ds d="100000" sp="100000"/>
            </a:custDash>
          </a:ln>
        </p:spPr>
      </p:cxnSp>
      <p:sp>
        <p:nvSpPr>
          <p:cNvPr id="8" name="Oval 22"/>
          <p:cNvSpPr/>
          <p:nvPr/>
        </p:nvSpPr>
        <p:spPr>
          <a:xfrm rot="20074688">
            <a:off x="5498343" y="1962348"/>
            <a:ext cx="294418" cy="185250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83D3FF"/>
              </a:gs>
              <a:gs pos="100000">
                <a:srgbClr val="B5E2FF">
                  <a:alpha val="0"/>
                </a:srgbClr>
              </a:gs>
            </a:gsLst>
            <a:lin ang="27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Oval 23"/>
          <p:cNvSpPr/>
          <p:nvPr/>
        </p:nvSpPr>
        <p:spPr>
          <a:xfrm rot="16200004">
            <a:off x="5176217" y="3561698"/>
            <a:ext cx="319079" cy="9177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83D3FF"/>
              </a:gs>
              <a:gs pos="100000">
                <a:srgbClr val="B5E2FF">
                  <a:alpha val="0"/>
                </a:srgbClr>
              </a:gs>
            </a:gsLst>
            <a:lin ang="27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Oval 24"/>
          <p:cNvSpPr/>
          <p:nvPr/>
        </p:nvSpPr>
        <p:spPr>
          <a:xfrm rot="18620830">
            <a:off x="5085309" y="6125112"/>
            <a:ext cx="319079" cy="9177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83D3FF"/>
              </a:gs>
              <a:gs pos="100000">
                <a:srgbClr val="B5E2FF">
                  <a:alpha val="0"/>
                </a:srgbClr>
              </a:gs>
            </a:gsLst>
            <a:lin ang="27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1" name="Straight Connector 26"/>
          <p:cNvCxnSpPr/>
          <p:nvPr/>
        </p:nvCxnSpPr>
        <p:spPr>
          <a:xfrm flipH="1" flipV="1">
            <a:off x="3923928" y="116631"/>
            <a:ext cx="504053" cy="1872207"/>
          </a:xfrm>
          <a:prstGeom prst="straightConnector1">
            <a:avLst/>
          </a:prstGeom>
          <a:noFill/>
          <a:ln w="28575">
            <a:solidFill>
              <a:srgbClr val="002060"/>
            </a:solidFill>
            <a:custDash>
              <a:ds d="100000" sp="100000"/>
            </a:custDash>
          </a:ln>
        </p:spPr>
      </p:cxnSp>
      <p:sp>
        <p:nvSpPr>
          <p:cNvPr id="12" name="TextBox 11"/>
          <p:cNvSpPr txBox="1"/>
          <p:nvPr/>
        </p:nvSpPr>
        <p:spPr>
          <a:xfrm>
            <a:off x="251524" y="260649"/>
            <a:ext cx="2238880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Lakes/Dales/Pennines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Transition 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lines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77869" cy="6957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9550" y="75977"/>
            <a:ext cx="423737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Stags / Moorcock / Caperby  -  30k with 2tp</a:t>
            </a:r>
          </a:p>
        </p:txBody>
      </p:sp>
      <p:pic>
        <p:nvPicPr>
          <p:cNvPr id="3" name="Picture 13"/>
          <p:cNvPicPr>
            <a:picLocks noChangeAspect="1"/>
          </p:cNvPicPr>
          <p:nvPr/>
        </p:nvPicPr>
        <p:blipFill>
          <a:blip r:embed="rId2"/>
          <a:srcRect t="36224" r="807" b="4239"/>
          <a:stretch>
            <a:fillRect/>
          </a:stretch>
        </p:blipFill>
        <p:spPr>
          <a:xfrm>
            <a:off x="3813" y="445312"/>
            <a:ext cx="9140186" cy="31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2"/>
          <p:cNvSpPr txBox="1"/>
          <p:nvPr/>
        </p:nvSpPr>
        <p:spPr>
          <a:xfrm>
            <a:off x="323523" y="4005062"/>
            <a:ext cx="5735738" cy="23083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One of the first routes I put together for DFC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Very average day with lowish base and 7/8 cover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Started as O&amp;R until offered lift back – went for Leyburn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Wanted to fly Cotterside – denied permission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Others asked for route details – then other routes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Good to try things – however small.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179515" y="188640"/>
            <a:ext cx="5534268" cy="52321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Site Developments in the Dales </a:t>
            </a:r>
            <a:r>
              <a:rPr lang="en-GB" sz="11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(Top Secret!)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9820" t="13657" r="42053" b="12731"/>
          <a:stretch>
            <a:fillRect/>
          </a:stretch>
        </p:blipFill>
        <p:spPr>
          <a:xfrm>
            <a:off x="9720" y="5038"/>
            <a:ext cx="48235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075846" y="5453609"/>
            <a:ext cx="432044" cy="43204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Oval 4"/>
          <p:cNvSpPr/>
          <p:nvPr/>
        </p:nvSpPr>
        <p:spPr>
          <a:xfrm>
            <a:off x="3089163" y="6309323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Oval 5"/>
          <p:cNvSpPr/>
          <p:nvPr/>
        </p:nvSpPr>
        <p:spPr>
          <a:xfrm>
            <a:off x="2555775" y="5309591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val 6"/>
          <p:cNvSpPr/>
          <p:nvPr/>
        </p:nvSpPr>
        <p:spPr>
          <a:xfrm>
            <a:off x="2267739" y="5309591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7"/>
          <p:cNvSpPr/>
          <p:nvPr/>
        </p:nvSpPr>
        <p:spPr>
          <a:xfrm>
            <a:off x="1475658" y="3501009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8"/>
          <p:cNvSpPr/>
          <p:nvPr/>
        </p:nvSpPr>
        <p:spPr>
          <a:xfrm>
            <a:off x="1975817" y="3735150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Oval 9"/>
          <p:cNvSpPr/>
          <p:nvPr/>
        </p:nvSpPr>
        <p:spPr>
          <a:xfrm>
            <a:off x="107506" y="4293098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Oval 10"/>
          <p:cNvSpPr/>
          <p:nvPr/>
        </p:nvSpPr>
        <p:spPr>
          <a:xfrm>
            <a:off x="1187622" y="4544494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Oval 11"/>
          <p:cNvSpPr/>
          <p:nvPr/>
        </p:nvSpPr>
        <p:spPr>
          <a:xfrm>
            <a:off x="1134596" y="1052739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Oval 12"/>
          <p:cNvSpPr/>
          <p:nvPr/>
        </p:nvSpPr>
        <p:spPr>
          <a:xfrm>
            <a:off x="2555775" y="692694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Oval 13"/>
          <p:cNvSpPr/>
          <p:nvPr/>
        </p:nvSpPr>
        <p:spPr>
          <a:xfrm>
            <a:off x="3233172" y="404667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4" name="Oval 14"/>
          <p:cNvSpPr/>
          <p:nvPr/>
        </p:nvSpPr>
        <p:spPr>
          <a:xfrm>
            <a:off x="253252" y="1916829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82172" y="820161"/>
            <a:ext cx="3361050" cy="563231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Mallerstang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Wild Boar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Cautley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Winder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Great Combe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Deepdale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Whernside (west)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Barbon (Johnny Barnes)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Gragareth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Ingleborough (west bowl)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Ingleborough (Simon/Park Fell)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Pen y ghent  (west and east faces)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Wharfe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Helwith Quarry</a:t>
            </a:r>
          </a:p>
        </p:txBody>
      </p:sp>
      <p:sp>
        <p:nvSpPr>
          <p:cNvPr id="16" name="Oval 16"/>
          <p:cNvSpPr/>
          <p:nvPr/>
        </p:nvSpPr>
        <p:spPr>
          <a:xfrm>
            <a:off x="3377190" y="6267809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7" name="Straight Arrow Connector 18"/>
          <p:cNvCxnSpPr/>
          <p:nvPr/>
        </p:nvCxnSpPr>
        <p:spPr>
          <a:xfrm flipH="1" flipV="1">
            <a:off x="3521208" y="620685"/>
            <a:ext cx="1554845" cy="720081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18" name="Straight Arrow Connector 20"/>
          <p:cNvCxnSpPr/>
          <p:nvPr/>
        </p:nvCxnSpPr>
        <p:spPr>
          <a:xfrm flipH="1" flipV="1">
            <a:off x="2843811" y="908721"/>
            <a:ext cx="2232242" cy="648072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19" name="Straight Arrow Connector 23"/>
          <p:cNvCxnSpPr/>
          <p:nvPr/>
        </p:nvCxnSpPr>
        <p:spPr>
          <a:xfrm flipH="1" flipV="1">
            <a:off x="1475658" y="1232757"/>
            <a:ext cx="3600395" cy="612063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0" name="Straight Arrow Connector 25"/>
          <p:cNvCxnSpPr/>
          <p:nvPr/>
        </p:nvCxnSpPr>
        <p:spPr>
          <a:xfrm flipH="1">
            <a:off x="541279" y="2060847"/>
            <a:ext cx="4534774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1" name="Straight Arrow Connector 29"/>
          <p:cNvCxnSpPr/>
          <p:nvPr/>
        </p:nvCxnSpPr>
        <p:spPr>
          <a:xfrm flipH="1">
            <a:off x="1940036" y="3221513"/>
            <a:ext cx="3064008" cy="657655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2" name="Straight Arrow Connector 31"/>
          <p:cNvCxnSpPr/>
          <p:nvPr/>
        </p:nvCxnSpPr>
        <p:spPr>
          <a:xfrm flipH="1">
            <a:off x="2267739" y="3501009"/>
            <a:ext cx="2736305" cy="378159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3" name="Straight Arrow Connector 33"/>
          <p:cNvCxnSpPr/>
          <p:nvPr/>
        </p:nvCxnSpPr>
        <p:spPr>
          <a:xfrm flipH="1">
            <a:off x="1475658" y="4023186"/>
            <a:ext cx="3528386" cy="665317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4" name="Straight Arrow Connector 36"/>
          <p:cNvCxnSpPr/>
          <p:nvPr/>
        </p:nvCxnSpPr>
        <p:spPr>
          <a:xfrm flipH="1">
            <a:off x="397270" y="3789035"/>
            <a:ext cx="4606774" cy="648072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5" name="Straight Arrow Connector 40"/>
          <p:cNvCxnSpPr>
            <a:endCxn id="6" idx="7"/>
          </p:cNvCxnSpPr>
          <p:nvPr/>
        </p:nvCxnSpPr>
        <p:spPr>
          <a:xfrm flipH="1">
            <a:off x="2513594" y="4581125"/>
            <a:ext cx="2562459" cy="770647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6" name="Straight Arrow Connector 42"/>
          <p:cNvCxnSpPr/>
          <p:nvPr/>
        </p:nvCxnSpPr>
        <p:spPr>
          <a:xfrm flipH="1">
            <a:off x="2843811" y="4832521"/>
            <a:ext cx="2232242" cy="621088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7" name="Straight Arrow Connector 44"/>
          <p:cNvCxnSpPr/>
          <p:nvPr/>
        </p:nvCxnSpPr>
        <p:spPr>
          <a:xfrm flipH="1">
            <a:off x="4507891" y="5143061"/>
            <a:ext cx="568162" cy="374172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8" name="Straight Arrow Connector 47"/>
          <p:cNvCxnSpPr/>
          <p:nvPr/>
        </p:nvCxnSpPr>
        <p:spPr>
          <a:xfrm flipH="1">
            <a:off x="3377190" y="5949278"/>
            <a:ext cx="1698863" cy="360045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29" name="Straight Arrow Connector 49"/>
          <p:cNvCxnSpPr/>
          <p:nvPr/>
        </p:nvCxnSpPr>
        <p:spPr>
          <a:xfrm flipH="1">
            <a:off x="3665226" y="6267809"/>
            <a:ext cx="1338818" cy="184663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30" name="Oval 52"/>
          <p:cNvSpPr/>
          <p:nvPr/>
        </p:nvSpPr>
        <p:spPr>
          <a:xfrm>
            <a:off x="1652009" y="3795445"/>
            <a:ext cx="288036" cy="2880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5402">
            <a:solidFill>
              <a:srgbClr val="FF0000"/>
            </a:solidFill>
            <a:custDash>
              <a:ds d="100000" sp="100000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31" name="Straight Arrow Connector 54"/>
          <p:cNvCxnSpPr/>
          <p:nvPr/>
        </p:nvCxnSpPr>
        <p:spPr>
          <a:xfrm flipH="1">
            <a:off x="1763685" y="2924946"/>
            <a:ext cx="3240359" cy="648072"/>
          </a:xfrm>
          <a:prstGeom prst="straightConnector1">
            <a:avLst/>
          </a:prstGeom>
          <a:noFill/>
          <a:ln w="9528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32" name="TextBox 57"/>
          <p:cNvSpPr txBox="1"/>
          <p:nvPr/>
        </p:nvSpPr>
        <p:spPr>
          <a:xfrm>
            <a:off x="4966280" y="183757"/>
            <a:ext cx="3937808" cy="83099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sng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Undocumented</a:t>
            </a: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sites between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CSC and DHPC areas.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p"/>
      <p:bldP spid="16" grpId="0" animBg="1"/>
      <p:bldP spid="30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6" y="150400"/>
            <a:ext cx="5982791" cy="46166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Introduction – background ‘72 – ’91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(Climbing)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4" y="639622"/>
            <a:ext cx="4233452" cy="614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7" y="620685"/>
            <a:ext cx="4176467" cy="614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4" y="620685"/>
            <a:ext cx="8640961" cy="61667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71595" y="6021287"/>
            <a:ext cx="246253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Chamonix – summer ‘73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278.photobucket.com/albums/kk91/lsueno/bugs-bunny-forever11ThatsAllFolk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99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6372197" y="3429000"/>
            <a:ext cx="2282616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1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Questions?</a:t>
            </a:r>
          </a:p>
        </p:txBody>
      </p:sp>
      <p:pic>
        <p:nvPicPr>
          <p:cNvPr id="4" name="Picture 2" descr="http://www.apcoaviation.com/images/parachute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5555" y="5264164"/>
            <a:ext cx="320433" cy="3600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2"/>
          <p:cNvSpPr txBox="1"/>
          <p:nvPr/>
        </p:nvSpPr>
        <p:spPr>
          <a:xfrm>
            <a:off x="2941597" y="5316422"/>
            <a:ext cx="150417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www.xcflight.com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77073" cy="6858000"/>
          </a:xfrm>
          <a:prstGeom prst="rect">
            <a:avLst/>
          </a:prstGeom>
          <a:solidFill>
            <a:srgbClr val="D9D9D9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6" y="52550"/>
            <a:ext cx="6359496" cy="46166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Introduction – background ‘79 – ’97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</a:t>
            </a:r>
            <a:r>
              <a:rPr lang="en-GB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h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ang </a:t>
            </a:r>
            <a:r>
              <a:rPr lang="en-GB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g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liding)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14212"/>
            <a:ext cx="8731221" cy="588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79730"/>
            <a:ext cx="8731221" cy="586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73805"/>
            <a:ext cx="8731221" cy="592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0" y="478734"/>
            <a:ext cx="8731230" cy="59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48" y="478734"/>
            <a:ext cx="6627543" cy="453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479730"/>
            <a:ext cx="3947665" cy="591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78734"/>
            <a:ext cx="8738683" cy="611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8609" y="479173"/>
            <a:ext cx="8738683" cy="611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90" y="483964"/>
            <a:ext cx="8731230" cy="611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079" y="479045"/>
            <a:ext cx="8723741" cy="611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659" y="150400"/>
            <a:ext cx="6143094" cy="46166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Introduction – background ‘97 – ’</a:t>
            </a:r>
            <a:r>
              <a:rPr lang="en-GB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05  </a:t>
            </a:r>
            <a:r>
              <a:rPr lang="en-GB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(power hg)</a:t>
            </a: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2" y="669843"/>
            <a:ext cx="8352925" cy="571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2" y="669843"/>
            <a:ext cx="8352925" cy="580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2" y="669843"/>
            <a:ext cx="8352925" cy="580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2" y="669843"/>
            <a:ext cx="8352925" cy="577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33" y="669843"/>
            <a:ext cx="8381024" cy="578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59" y="691999"/>
            <a:ext cx="8410093" cy="575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247" y="669843"/>
            <a:ext cx="8396505" cy="580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BFB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659" y="150400"/>
            <a:ext cx="6789099" cy="46166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Introduction – background ‘92 – ’</a:t>
            </a:r>
            <a:r>
              <a:rPr lang="en-GB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06/’13 </a:t>
            </a:r>
            <a:r>
              <a:rPr lang="en-GB" sz="2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(paragliding)</a:t>
            </a: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" y="692694"/>
            <a:ext cx="8208916" cy="5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8" y="692694"/>
            <a:ext cx="8259839" cy="595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18" y="655094"/>
            <a:ext cx="8259830" cy="601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>
            <a:off x="0" y="6949"/>
            <a:ext cx="9144000" cy="6851050"/>
          </a:xfrm>
          <a:prstGeom prst="rect">
            <a:avLst/>
          </a:prstGeom>
          <a:solidFill>
            <a:srgbClr val="D9D9D9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9"/>
            <a:ext cx="9144000" cy="31340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2"/>
          <p:cNvSpPr txBox="1"/>
          <p:nvPr/>
        </p:nvSpPr>
        <p:spPr>
          <a:xfrm>
            <a:off x="666487" y="116631"/>
            <a:ext cx="4451280" cy="86177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Defined Flying Challenges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In the Lakes, Dales and Pennines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749670" y="3501009"/>
            <a:ext cx="3476530" cy="317009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The concept/beginnings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Graded challenges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GPS practice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Individual route planning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Area introductions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Expert commentary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Top six?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                                                   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66" y="3140973"/>
            <a:ext cx="2739835" cy="369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199" y="3217005"/>
            <a:ext cx="750374" cy="75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527" y="4960976"/>
            <a:ext cx="755248" cy="72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870" y="5844003"/>
            <a:ext cx="739703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199" y="4084679"/>
            <a:ext cx="758577" cy="75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://www.apcoaviation.com/images/parachute_logo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29984" y="5949278"/>
            <a:ext cx="699232" cy="78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092909" y="6256306"/>
            <a:ext cx="1486686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sng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www.xcflight.com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2093" y="-21607"/>
            <a:ext cx="9144000" cy="6004160"/>
          </a:xfrm>
          <a:prstGeom prst="rect">
            <a:avLst/>
          </a:prstGeom>
          <a:solidFill>
            <a:srgbClr val="D9D9D9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/>
          <a:srcRect l="32911" t="10023" r="31819" b="3263"/>
          <a:stretch>
            <a:fillRect/>
          </a:stretch>
        </p:blipFill>
        <p:spPr>
          <a:xfrm>
            <a:off x="251524" y="260649"/>
            <a:ext cx="2562221" cy="35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3"/>
          <a:srcRect l="32945" t="10145" r="31502" b="2936"/>
          <a:stretch>
            <a:fillRect/>
          </a:stretch>
        </p:blipFill>
        <p:spPr>
          <a:xfrm>
            <a:off x="807726" y="980730"/>
            <a:ext cx="2562221" cy="349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4"/>
          <a:srcRect l="32730" t="10119" r="31565" b="2714"/>
          <a:stretch>
            <a:fillRect/>
          </a:stretch>
        </p:blipFill>
        <p:spPr>
          <a:xfrm>
            <a:off x="1403649" y="1624010"/>
            <a:ext cx="2628899" cy="360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5"/>
          <a:srcRect l="32898" t="10213" r="31462" b="2986"/>
          <a:stretch>
            <a:fillRect/>
          </a:stretch>
        </p:blipFill>
        <p:spPr>
          <a:xfrm>
            <a:off x="2094131" y="2420892"/>
            <a:ext cx="2520278" cy="356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/>
          <a:srcRect l="33053" t="10199" r="31773" b="2883"/>
          <a:stretch>
            <a:fillRect/>
          </a:stretch>
        </p:blipFill>
        <p:spPr>
          <a:xfrm>
            <a:off x="2813745" y="2993462"/>
            <a:ext cx="2520278" cy="373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/>
          <a:srcRect l="30363" t="3483" r="31297" b="2985"/>
          <a:stretch>
            <a:fillRect/>
          </a:stretch>
        </p:blipFill>
        <p:spPr>
          <a:xfrm>
            <a:off x="5076053" y="702195"/>
            <a:ext cx="2609853" cy="358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8"/>
          <a:srcRect l="32911" t="10256" r="31556" b="3263"/>
          <a:stretch>
            <a:fillRect/>
          </a:stretch>
        </p:blipFill>
        <p:spPr>
          <a:xfrm>
            <a:off x="6012161" y="1556793"/>
            <a:ext cx="2581278" cy="353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4"/>
          <p:cNvSpPr txBox="1"/>
          <p:nvPr/>
        </p:nvSpPr>
        <p:spPr>
          <a:xfrm>
            <a:off x="3442853" y="126388"/>
            <a:ext cx="4972068" cy="52321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DFC</a:t>
            </a: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-  Illustrative pages/sections</a:t>
            </a:r>
          </a:p>
        </p:txBody>
      </p:sp>
      <p:pic>
        <p:nvPicPr>
          <p:cNvPr id="11" name="Picture 2" descr="http://www.apcoaviation.com/images/parachute_logo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43818" y="6020565"/>
            <a:ext cx="699232" cy="6755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3"/>
          <p:cNvSpPr txBox="1"/>
          <p:nvPr/>
        </p:nvSpPr>
        <p:spPr>
          <a:xfrm>
            <a:off x="7106744" y="6304230"/>
            <a:ext cx="1486686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sng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www.xcflight.com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d\Pictures\wasdalepicsjamespiercesometimesyurtyjames\DSCN33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550"/>
            <a:ext cx="9144000" cy="68566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59" y="5550"/>
            <a:ext cx="4248476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 personal insight into flying the Lake District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287" y="5063526"/>
            <a:ext cx="2932599" cy="12003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Topography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Flying conditions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Some typical routes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559</Words>
  <Application>Microsoft Office PowerPoint</Application>
  <PresentationFormat>On-screen Show (4:3)</PresentationFormat>
  <Paragraphs>145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Flying Heaven v God’s Own Country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Heaven v God’s Own Country</dc:title>
  <dc:creator>Ed Cleasby</dc:creator>
  <cp:lastModifiedBy>Ed Cleasby</cp:lastModifiedBy>
  <cp:revision>54</cp:revision>
  <dcterms:created xsi:type="dcterms:W3CDTF">2013-02-15T12:21:35Z</dcterms:created>
  <dcterms:modified xsi:type="dcterms:W3CDTF">2014-10-14T19:59:43Z</dcterms:modified>
</cp:coreProperties>
</file>